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67" r:id="rId4"/>
    <p:sldId id="260" r:id="rId5"/>
    <p:sldId id="261" r:id="rId6"/>
    <p:sldId id="262" r:id="rId7"/>
    <p:sldId id="268" r:id="rId8"/>
    <p:sldId id="263" r:id="rId9"/>
    <p:sldId id="269" r:id="rId10"/>
    <p:sldId id="264" r:id="rId11"/>
    <p:sldId id="265" r:id="rId12"/>
    <p:sldId id="266" r:id="rId13"/>
    <p:sldId id="271" r:id="rId14"/>
    <p:sldId id="272" r:id="rId15"/>
    <p:sldId id="273" r:id="rId16"/>
  </p:sldIdLst>
  <p:sldSz cx="9144000" cy="6858000" type="screen4x3"/>
  <p:notesSz cx="6858000" cy="9144000"/>
  <p:custDataLst>
    <p:tags r:id="rId20"/>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5"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112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85"/>
        <p:guide pos="289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24.wmf"/><Relationship Id="rId6" Type="http://schemas.openxmlformats.org/officeDocument/2006/relationships/oleObject" Target="../embeddings/oleObject1.bin"/><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0" Type="http://schemas.openxmlformats.org/officeDocument/2006/relationships/vmlDrawing" Target="../drawings/vmlDrawing1.v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9" name="图片 12"/>
          <p:cNvPicPr>
            <a:picLocks noChangeAspect="1"/>
          </p:cNvPicPr>
          <p:nvPr>
            <p:custDataLst>
              <p:tags r:id="rId1"/>
            </p:custDataLst>
          </p:nvPr>
        </p:nvPicPr>
        <p:blipFill>
          <a:blip r:embed="rId2"/>
          <a:stretch>
            <a:fillRect/>
          </a:stretch>
        </p:blipFill>
        <p:spPr>
          <a:xfrm>
            <a:off x="0" y="3857625"/>
            <a:ext cx="9144000" cy="1808163"/>
          </a:xfrm>
          <a:prstGeom prst="rect">
            <a:avLst/>
          </a:prstGeom>
          <a:noFill/>
          <a:ln w="9525">
            <a:noFill/>
          </a:ln>
        </p:spPr>
      </p:pic>
      <p:sp>
        <p:nvSpPr>
          <p:cNvPr id="6" name="矩形 5"/>
          <p:cNvSpPr/>
          <p:nvPr/>
        </p:nvSpPr>
        <p:spPr>
          <a:xfrm>
            <a:off x="427038" y="4091623"/>
            <a:ext cx="8415338" cy="1720850"/>
          </a:xfrm>
          <a:prstGeom prst="rect">
            <a:avLst/>
          </a:prstGeom>
          <a:solidFill>
            <a:srgbClr val="FFFFFF">
              <a:alpha val="69804"/>
            </a:srgbClr>
          </a:solidFill>
          <a:ln>
            <a:solidFill>
              <a:srgbClr val="FF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8" name="文本占位符 5"/>
          <p:cNvSpPr>
            <a:spLocks noGrp="1"/>
          </p:cNvSpPr>
          <p:nvPr/>
        </p:nvSpPr>
        <p:spPr>
          <a:xfrm>
            <a:off x="2627313" y="4940618"/>
            <a:ext cx="4165600" cy="1058863"/>
          </a:xfrm>
          <a:prstGeom prst="rect">
            <a:avLst/>
          </a:prstGeom>
          <a:noFill/>
          <a:ln w="9525">
            <a:noFill/>
          </a:ln>
        </p:spPr>
        <p:txBody>
          <a:bodyPr lIns="57149" tIns="28574" rIns="57149" bIns="28574"/>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fontAlgn="base" hangingPunct="1">
              <a:spcBef>
                <a:spcPts val="1000"/>
              </a:spcBef>
              <a:buNone/>
              <a:defRPr/>
            </a:pPr>
            <a:r>
              <a:rPr kumimoji="0" lang="zh-CN" altLang="en-US" sz="1800" u="none" strike="noStrike" kern="1200" cap="none" spc="0" normalizeH="0" baseline="0" noProof="1" smtClean="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黑体" panose="02010609060101010101" pitchFamily="49" charset="-122"/>
              </a:rPr>
              <a:t>计算机与信息系</a:t>
            </a:r>
            <a:endParaRPr kumimoji="0" lang="zh-CN" altLang="en-US" sz="1800" u="none" strike="noStrike" kern="1200" cap="none" spc="0" normalizeH="0" baseline="0" noProof="1" smtClean="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a:p>
            <a:pPr marL="0" marR="0" lvl="0" indent="0" algn="ctr" defTabSz="914400" rtl="0" eaLnBrk="1" fontAlgn="base" latinLnBrk="0" hangingPunct="1">
              <a:lnSpc>
                <a:spcPct val="100000"/>
              </a:lnSpc>
              <a:spcBef>
                <a:spcPts val="1000"/>
              </a:spcBef>
              <a:spcAft>
                <a:spcPct val="0"/>
              </a:spcAft>
              <a:buClrTx/>
              <a:buSzTx/>
              <a:buFontTx/>
              <a:buNone/>
              <a:defRPr/>
            </a:pPr>
            <a:endParaRPr kumimoji="0" lang="zh-CN" altLang="en-US" sz="1800" i="1" u="none" strike="noStrike" kern="1200" cap="none" spc="0" normalizeH="0" baseline="0" noProof="1" smtClean="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grpSp>
        <p:nvGrpSpPr>
          <p:cNvPr id="2052" name="组合 16"/>
          <p:cNvGrpSpPr/>
          <p:nvPr/>
        </p:nvGrpSpPr>
        <p:grpSpPr>
          <a:xfrm>
            <a:off x="1463675" y="5087938"/>
            <a:ext cx="1349375" cy="34925"/>
            <a:chOff x="2632539" y="5606141"/>
            <a:chExt cx="1800000" cy="44450"/>
          </a:xfrm>
        </p:grpSpPr>
        <p:cxnSp>
          <p:nvCxnSpPr>
            <p:cNvPr id="10" name="直接连接符 9"/>
            <p:cNvCxnSpPr/>
            <p:nvPr/>
          </p:nvCxnSpPr>
          <p:spPr>
            <a:xfrm>
              <a:off x="2632539" y="5628366"/>
              <a:ext cx="1776170" cy="0"/>
            </a:xfrm>
            <a:prstGeom prst="line">
              <a:avLst/>
            </a:prstGeom>
            <a:ln>
              <a:solidFill>
                <a:srgbClr val="A5002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383290" y="5606141"/>
              <a:ext cx="49249" cy="444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845"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grpSp>
      <p:grpSp>
        <p:nvGrpSpPr>
          <p:cNvPr id="2055" name="组合 15"/>
          <p:cNvGrpSpPr/>
          <p:nvPr/>
        </p:nvGrpSpPr>
        <p:grpSpPr>
          <a:xfrm>
            <a:off x="6226175" y="5084763"/>
            <a:ext cx="1355725" cy="33337"/>
            <a:chOff x="7667636" y="5635265"/>
            <a:chExt cx="1808313" cy="45719"/>
          </a:xfrm>
        </p:grpSpPr>
        <p:cxnSp>
          <p:nvCxnSpPr>
            <p:cNvPr id="13" name="直接连接符 12"/>
            <p:cNvCxnSpPr/>
            <p:nvPr/>
          </p:nvCxnSpPr>
          <p:spPr>
            <a:xfrm flipH="1">
              <a:off x="7699389" y="5649454"/>
              <a:ext cx="1776560" cy="0"/>
            </a:xfrm>
            <a:prstGeom prst="line">
              <a:avLst/>
            </a:prstGeom>
            <a:ln>
              <a:solidFill>
                <a:srgbClr val="A5002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7667636" y="5635265"/>
              <a:ext cx="49216"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845"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grpSp>
      <p:pic>
        <p:nvPicPr>
          <p:cNvPr id="2058" name="Picture 2" descr="http://xc.hfut.edu.cn/_upload/article/images/f6/f8/875163004c49b8d871cfeb8724b8/097b6aad-cd6f-41b4-b225-19e10baa59f8.jpg"/>
          <p:cNvPicPr preferRelativeResize="0"/>
          <p:nvPr/>
        </p:nvPicPr>
        <p:blipFill>
          <a:blip r:embed="rId3"/>
          <a:srcRect t="21057" b="27676"/>
          <a:stretch>
            <a:fillRect/>
          </a:stretch>
        </p:blipFill>
        <p:spPr>
          <a:xfrm>
            <a:off x="1588" y="857250"/>
            <a:ext cx="9140825" cy="1701800"/>
          </a:xfrm>
          <a:prstGeom prst="rect">
            <a:avLst/>
          </a:prstGeom>
          <a:noFill/>
          <a:ln w="9525">
            <a:noFill/>
          </a:ln>
        </p:spPr>
      </p:pic>
      <p:sp>
        <p:nvSpPr>
          <p:cNvPr id="2059" name="标题 1"/>
          <p:cNvSpPr>
            <a:spLocks noGrp="1"/>
          </p:cNvSpPr>
          <p:nvPr/>
        </p:nvSpPr>
        <p:spPr>
          <a:xfrm>
            <a:off x="1588" y="2781300"/>
            <a:ext cx="9153525" cy="1212850"/>
          </a:xfrm>
          <a:prstGeom prst="rect">
            <a:avLst/>
          </a:prstGeom>
          <a:noFill/>
          <a:ln w="9525">
            <a:noFill/>
          </a:ln>
        </p:spPr>
        <p:txBody>
          <a:bodyPr lIns="69676" tIns="34837" rIns="69676" bIns="34837" anchor="ctr" anchorCtr="0"/>
          <a:p>
            <a:pPr algn="ctr">
              <a:lnSpc>
                <a:spcPts val="6700"/>
              </a:lnSpc>
            </a:pPr>
            <a:r>
              <a:rPr lang="zh-CN" altLang="en-US" sz="3200" b="1" dirty="0">
                <a:solidFill>
                  <a:srgbClr val="C00000"/>
                </a:solidFill>
                <a:latin typeface="微软雅黑" panose="020B0503020204020204" charset="-122"/>
                <a:ea typeface="微软雅黑" panose="020B0503020204020204" charset="-122"/>
              </a:rPr>
              <a:t>攻坚克难课程朋辈帮扶</a:t>
            </a:r>
            <a:r>
              <a:rPr lang="en-US" altLang="zh-CN" sz="3200" b="1" dirty="0">
                <a:solidFill>
                  <a:srgbClr val="C00000"/>
                </a:solidFill>
                <a:latin typeface="微软雅黑" panose="020B0503020204020204" charset="-122"/>
                <a:ea typeface="微软雅黑" panose="020B0503020204020204" charset="-122"/>
              </a:rPr>
              <a:t>——</a:t>
            </a:r>
            <a:r>
              <a:rPr lang="zh-CN" altLang="en-US" sz="3200" b="1" dirty="0">
                <a:solidFill>
                  <a:srgbClr val="C00000"/>
                </a:solidFill>
                <a:latin typeface="微软雅黑" panose="020B0503020204020204" charset="-122"/>
                <a:ea typeface="微软雅黑" panose="020B0503020204020204" charset="-122"/>
              </a:rPr>
              <a:t>计算方法</a:t>
            </a:r>
            <a:r>
              <a:rPr lang="en-US" altLang="zh-CN" sz="3200" b="1" dirty="0">
                <a:solidFill>
                  <a:srgbClr val="C00000"/>
                </a:solidFill>
                <a:latin typeface="微软雅黑" panose="020B0503020204020204" charset="-122"/>
                <a:ea typeface="微软雅黑" panose="020B0503020204020204" charset="-122"/>
              </a:rPr>
              <a:t>                                  </a:t>
            </a:r>
            <a:endParaRPr lang="en-US" altLang="zh-CN" sz="3200" b="1" dirty="0">
              <a:solidFill>
                <a:srgbClr val="C00000"/>
              </a:solidFill>
              <a:latin typeface="微软雅黑" panose="020B0503020204020204" charset="-122"/>
              <a:ea typeface="微软雅黑" panose="020B0503020204020204" charset="-122"/>
            </a:endParaRPr>
          </a:p>
        </p:txBody>
      </p:sp>
      <p:sp>
        <p:nvSpPr>
          <p:cNvPr id="2" name="文本框 1"/>
          <p:cNvSpPr txBox="1"/>
          <p:nvPr/>
        </p:nvSpPr>
        <p:spPr>
          <a:xfrm>
            <a:off x="7576185" y="6113780"/>
            <a:ext cx="3048000" cy="368300"/>
          </a:xfrm>
          <a:prstGeom prst="rect">
            <a:avLst/>
          </a:prstGeom>
          <a:noFill/>
        </p:spPr>
        <p:txBody>
          <a:bodyPr wrap="square" rtlCol="0">
            <a:spAutoFit/>
          </a:bodyPr>
          <a:p>
            <a:r>
              <a:rPr lang="zh-CN" altLang="en-US"/>
              <a:t>许海天</a:t>
            </a:r>
            <a:endParaRPr lang="zh-CN" altLang="en-US"/>
          </a:p>
        </p:txBody>
      </p:sp>
    </p:spTree>
  </p:cSld>
  <p:clrMapOvr>
    <a:masterClrMapping/>
  </p:clrMapOvr>
  <p:transition spd="med" advTm="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27405" y="260985"/>
            <a:ext cx="6217285" cy="2032635"/>
          </a:xfrm>
          <a:prstGeom prst="rect">
            <a:avLst/>
          </a:prstGeom>
        </p:spPr>
      </p:pic>
      <p:pic>
        <p:nvPicPr>
          <p:cNvPr id="5" name="图片 4"/>
          <p:cNvPicPr>
            <a:picLocks noChangeAspect="1"/>
          </p:cNvPicPr>
          <p:nvPr/>
        </p:nvPicPr>
        <p:blipFill>
          <a:blip r:embed="rId2"/>
          <a:stretch>
            <a:fillRect/>
          </a:stretch>
        </p:blipFill>
        <p:spPr>
          <a:xfrm>
            <a:off x="899795" y="3284855"/>
            <a:ext cx="6007100" cy="622300"/>
          </a:xfrm>
          <a:prstGeom prst="rect">
            <a:avLst/>
          </a:prstGeom>
        </p:spPr>
      </p:pic>
      <p:pic>
        <p:nvPicPr>
          <p:cNvPr id="6" name="图片 5"/>
          <p:cNvPicPr>
            <a:picLocks noChangeAspect="1"/>
          </p:cNvPicPr>
          <p:nvPr/>
        </p:nvPicPr>
        <p:blipFill>
          <a:blip r:embed="rId3"/>
          <a:stretch>
            <a:fillRect/>
          </a:stretch>
        </p:blipFill>
        <p:spPr>
          <a:xfrm>
            <a:off x="899795" y="2277110"/>
            <a:ext cx="6096000" cy="980440"/>
          </a:xfrm>
          <a:prstGeom prst="rect">
            <a:avLst/>
          </a:prstGeom>
        </p:spPr>
      </p:pic>
      <p:pic>
        <p:nvPicPr>
          <p:cNvPr id="7" name="图片 6"/>
          <p:cNvPicPr>
            <a:picLocks noChangeAspect="1"/>
          </p:cNvPicPr>
          <p:nvPr/>
        </p:nvPicPr>
        <p:blipFill>
          <a:blip r:embed="rId4"/>
          <a:stretch>
            <a:fillRect/>
          </a:stretch>
        </p:blipFill>
        <p:spPr>
          <a:xfrm>
            <a:off x="1090295" y="3861435"/>
            <a:ext cx="5248275" cy="713105"/>
          </a:xfrm>
          <a:prstGeom prst="rect">
            <a:avLst/>
          </a:prstGeom>
        </p:spPr>
      </p:pic>
      <p:pic>
        <p:nvPicPr>
          <p:cNvPr id="8" name="图片 7"/>
          <p:cNvPicPr>
            <a:picLocks noChangeAspect="1"/>
          </p:cNvPicPr>
          <p:nvPr/>
        </p:nvPicPr>
        <p:blipFill>
          <a:blip r:embed="rId5"/>
          <a:stretch>
            <a:fillRect/>
          </a:stretch>
        </p:blipFill>
        <p:spPr>
          <a:xfrm>
            <a:off x="1187450" y="4941570"/>
            <a:ext cx="5538470" cy="1464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547495" y="332740"/>
            <a:ext cx="5822950" cy="984250"/>
          </a:xfrm>
          <a:prstGeom prst="rect">
            <a:avLst/>
          </a:prstGeom>
        </p:spPr>
      </p:pic>
      <p:sp>
        <p:nvSpPr>
          <p:cNvPr id="5" name="文本框 4"/>
          <p:cNvSpPr txBox="1"/>
          <p:nvPr/>
        </p:nvSpPr>
        <p:spPr>
          <a:xfrm>
            <a:off x="1331595" y="1628775"/>
            <a:ext cx="6128385" cy="645160"/>
          </a:xfrm>
          <a:prstGeom prst="rect">
            <a:avLst/>
          </a:prstGeom>
          <a:noFill/>
        </p:spPr>
        <p:txBody>
          <a:bodyPr wrap="square" rtlCol="0">
            <a:spAutoFit/>
          </a:bodyPr>
          <a:p>
            <a:r>
              <a:rPr lang="zh-CN" altLang="en-US"/>
              <a:t>谱半径就是迭代矩阵特征值的模的</a:t>
            </a:r>
            <a:r>
              <a:rPr lang="zh-CN" altLang="en-US"/>
              <a:t>最大值</a:t>
            </a:r>
            <a:endParaRPr lang="zh-CN" altLang="en-US"/>
          </a:p>
          <a:p>
            <a:r>
              <a:rPr lang="zh-CN" altLang="en-US"/>
              <a:t>对于不收敛矩阵求迭代，</a:t>
            </a:r>
            <a:r>
              <a:rPr lang="zh-CN" altLang="en-US" b="1"/>
              <a:t>我们需要转成对角占优阵来求解</a:t>
            </a:r>
            <a:endParaRPr lang="zh-CN" altLang="en-US" b="1"/>
          </a:p>
        </p:txBody>
      </p:sp>
      <p:pic>
        <p:nvPicPr>
          <p:cNvPr id="7" name="图片 6"/>
          <p:cNvPicPr>
            <a:picLocks noChangeAspect="1"/>
          </p:cNvPicPr>
          <p:nvPr/>
        </p:nvPicPr>
        <p:blipFill>
          <a:blip r:embed="rId2"/>
          <a:stretch>
            <a:fillRect/>
          </a:stretch>
        </p:blipFill>
        <p:spPr>
          <a:xfrm>
            <a:off x="1259840" y="2348865"/>
            <a:ext cx="4159250" cy="774700"/>
          </a:xfrm>
          <a:prstGeom prst="rect">
            <a:avLst/>
          </a:prstGeom>
        </p:spPr>
      </p:pic>
      <p:pic>
        <p:nvPicPr>
          <p:cNvPr id="8" name="图片 7"/>
          <p:cNvPicPr>
            <a:picLocks noChangeAspect="1"/>
          </p:cNvPicPr>
          <p:nvPr/>
        </p:nvPicPr>
        <p:blipFill>
          <a:blip r:embed="rId3"/>
          <a:stretch>
            <a:fillRect/>
          </a:stretch>
        </p:blipFill>
        <p:spPr>
          <a:xfrm>
            <a:off x="1691640" y="3429000"/>
            <a:ext cx="4473575" cy="18992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3215" y="260985"/>
            <a:ext cx="8229600" cy="4311015"/>
          </a:xfrm>
        </p:spPr>
        <p:txBody>
          <a:bodyPr/>
          <a:p>
            <a:pPr marL="0" indent="0">
              <a:buNone/>
            </a:pPr>
            <a:r>
              <a:rPr lang="zh-CN" altLang="en-US"/>
              <a:t>选主元素</a:t>
            </a:r>
            <a:r>
              <a:rPr lang="zh-CN" altLang="en-US"/>
              <a:t>消去</a:t>
            </a:r>
            <a:endParaRPr lang="zh-CN" altLang="en-US"/>
          </a:p>
          <a:p>
            <a:pPr marL="0" indent="0">
              <a:buNone/>
            </a:pP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07315" y="1412875"/>
            <a:ext cx="7625715" cy="3208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LU</a:t>
            </a:r>
            <a:r>
              <a:rPr lang="zh-CN" altLang="en-US"/>
              <a:t>分解</a:t>
            </a:r>
            <a:endParaRPr lang="zh-CN" altLang="en-US"/>
          </a:p>
        </p:txBody>
      </p:sp>
      <p:pic>
        <p:nvPicPr>
          <p:cNvPr id="4" name="内容占位符 3"/>
          <p:cNvPicPr>
            <a:picLocks noChangeAspect="1"/>
          </p:cNvPicPr>
          <p:nvPr>
            <p:ph idx="1"/>
          </p:nvPr>
        </p:nvPicPr>
        <p:blipFill>
          <a:blip r:embed="rId1"/>
          <a:stretch>
            <a:fillRect/>
          </a:stretch>
        </p:blipFill>
        <p:spPr>
          <a:xfrm>
            <a:off x="467360" y="1196975"/>
            <a:ext cx="5935980" cy="3716655"/>
          </a:xfrm>
          <a:prstGeom prst="rect">
            <a:avLst/>
          </a:prstGeom>
        </p:spPr>
      </p:pic>
      <p:pic>
        <p:nvPicPr>
          <p:cNvPr id="6" name="图片 5"/>
          <p:cNvPicPr>
            <a:picLocks noChangeAspect="1"/>
          </p:cNvPicPr>
          <p:nvPr/>
        </p:nvPicPr>
        <p:blipFill>
          <a:blip r:embed="rId2"/>
          <a:stretch>
            <a:fillRect/>
          </a:stretch>
        </p:blipFill>
        <p:spPr>
          <a:xfrm>
            <a:off x="467360" y="5229225"/>
            <a:ext cx="5699125" cy="9791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55650" y="1052830"/>
            <a:ext cx="7400290" cy="4526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sz="2800"/>
              <a:t>插值方法</a:t>
            </a:r>
            <a:endParaRPr lang="zh-CN" altLang="en-US" sz="2800"/>
          </a:p>
        </p:txBody>
      </p:sp>
      <p:sp>
        <p:nvSpPr>
          <p:cNvPr id="3" name="内容占位符 2"/>
          <p:cNvSpPr>
            <a:spLocks noGrp="1"/>
          </p:cNvSpPr>
          <p:nvPr>
            <p:ph idx="1"/>
          </p:nvPr>
        </p:nvSpPr>
        <p:spPr/>
        <p:txBody>
          <a:bodyPr/>
          <a:p>
            <a:r>
              <a:rPr lang="zh-CN" altLang="en-US" sz="2400"/>
              <a:t>主要考点：</a:t>
            </a:r>
            <a:endParaRPr lang="zh-CN" altLang="en-US" sz="2400"/>
          </a:p>
          <a:p>
            <a:r>
              <a:rPr lang="zh-CN" altLang="en-US" sz="2400"/>
              <a:t>拉格朗日</a:t>
            </a:r>
            <a:r>
              <a:rPr lang="zh-CN" altLang="en-US" sz="2400"/>
              <a:t>插值</a:t>
            </a:r>
            <a:endParaRPr lang="zh-CN" altLang="en-US" sz="2400"/>
          </a:p>
          <a:p>
            <a:endParaRPr lang="zh-CN" altLang="en-US" sz="2400"/>
          </a:p>
          <a:p>
            <a:endParaRPr lang="zh-CN" altLang="en-US" sz="2400"/>
          </a:p>
          <a:p>
            <a:r>
              <a:rPr lang="zh-CN" altLang="en-US" sz="2400"/>
              <a:t>牛顿</a:t>
            </a:r>
            <a:r>
              <a:rPr lang="zh-CN" altLang="en-US" sz="2400"/>
              <a:t>插值</a:t>
            </a:r>
            <a:endParaRPr lang="zh-CN" altLang="en-US" sz="2400"/>
          </a:p>
          <a:p>
            <a:endParaRPr lang="zh-CN" altLang="en-US" sz="2400"/>
          </a:p>
          <a:p>
            <a:endParaRPr lang="zh-CN" altLang="en-US" sz="2400"/>
          </a:p>
          <a:p>
            <a:endParaRPr lang="zh-CN" altLang="en-US" sz="2400"/>
          </a:p>
          <a:p>
            <a:r>
              <a:rPr lang="zh-CN" altLang="en-US" sz="2400"/>
              <a:t>最小</a:t>
            </a:r>
            <a:r>
              <a:rPr lang="zh-CN" altLang="en-US" sz="2400"/>
              <a:t>二乘拟合</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899795" y="2564765"/>
            <a:ext cx="1958340" cy="723900"/>
          </a:xfrm>
          <a:prstGeom prst="rect">
            <a:avLst/>
          </a:prstGeom>
        </p:spPr>
      </p:pic>
      <p:pic>
        <p:nvPicPr>
          <p:cNvPr id="5" name="图片 4"/>
          <p:cNvPicPr>
            <a:picLocks noChangeAspect="1"/>
          </p:cNvPicPr>
          <p:nvPr/>
        </p:nvPicPr>
        <p:blipFill>
          <a:blip r:embed="rId2"/>
          <a:stretch>
            <a:fillRect/>
          </a:stretch>
        </p:blipFill>
        <p:spPr>
          <a:xfrm>
            <a:off x="3636010" y="2619375"/>
            <a:ext cx="1962150" cy="539750"/>
          </a:xfrm>
          <a:prstGeom prst="rect">
            <a:avLst/>
          </a:prstGeom>
        </p:spPr>
      </p:pic>
      <p:pic>
        <p:nvPicPr>
          <p:cNvPr id="6" name="图片 5"/>
          <p:cNvPicPr>
            <a:picLocks noChangeAspect="1"/>
          </p:cNvPicPr>
          <p:nvPr/>
        </p:nvPicPr>
        <p:blipFill>
          <a:blip r:embed="rId3"/>
          <a:stretch>
            <a:fillRect/>
          </a:stretch>
        </p:blipFill>
        <p:spPr>
          <a:xfrm>
            <a:off x="755650" y="3789045"/>
            <a:ext cx="4166870" cy="1029335"/>
          </a:xfrm>
          <a:prstGeom prst="rect">
            <a:avLst/>
          </a:prstGeom>
        </p:spPr>
      </p:pic>
      <p:pic>
        <p:nvPicPr>
          <p:cNvPr id="7" name="图片 6"/>
          <p:cNvPicPr>
            <a:picLocks noChangeAspect="1"/>
          </p:cNvPicPr>
          <p:nvPr/>
        </p:nvPicPr>
        <p:blipFill>
          <a:blip r:embed="rId4"/>
          <a:stretch>
            <a:fillRect/>
          </a:stretch>
        </p:blipFill>
        <p:spPr>
          <a:xfrm>
            <a:off x="5220335" y="3954145"/>
            <a:ext cx="2749550" cy="698500"/>
          </a:xfrm>
          <a:prstGeom prst="rect">
            <a:avLst/>
          </a:prstGeom>
        </p:spPr>
      </p:pic>
      <p:pic>
        <p:nvPicPr>
          <p:cNvPr id="8" name="图片 7"/>
          <p:cNvPicPr>
            <a:picLocks noChangeAspect="1"/>
          </p:cNvPicPr>
          <p:nvPr/>
        </p:nvPicPr>
        <p:blipFill>
          <a:blip r:embed="rId5"/>
          <a:stretch>
            <a:fillRect/>
          </a:stretch>
        </p:blipFill>
        <p:spPr>
          <a:xfrm>
            <a:off x="683895" y="5661025"/>
            <a:ext cx="1911350" cy="660400"/>
          </a:xfrm>
          <a:prstGeom prst="rect">
            <a:avLst/>
          </a:prstGeom>
        </p:spPr>
      </p:pic>
      <p:pic>
        <p:nvPicPr>
          <p:cNvPr id="9" name="图片 8"/>
          <p:cNvPicPr>
            <a:picLocks noChangeAspect="1"/>
          </p:cNvPicPr>
          <p:nvPr/>
        </p:nvPicPr>
        <p:blipFill>
          <a:blip r:embed="rId6"/>
          <a:stretch>
            <a:fillRect/>
          </a:stretch>
        </p:blipFill>
        <p:spPr>
          <a:xfrm>
            <a:off x="3204210" y="5229225"/>
            <a:ext cx="3651250" cy="1193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59840" y="476885"/>
            <a:ext cx="5695950" cy="1409700"/>
          </a:xfrm>
          <a:prstGeom prst="rect">
            <a:avLst/>
          </a:prstGeom>
        </p:spPr>
      </p:pic>
      <p:pic>
        <p:nvPicPr>
          <p:cNvPr id="5" name="内容占位符 4"/>
          <p:cNvPicPr>
            <a:picLocks noChangeAspect="1"/>
          </p:cNvPicPr>
          <p:nvPr>
            <p:ph idx="1"/>
          </p:nvPr>
        </p:nvPicPr>
        <p:blipFill>
          <a:blip r:embed="rId2"/>
          <a:stretch>
            <a:fillRect/>
          </a:stretch>
        </p:blipFill>
        <p:spPr>
          <a:xfrm>
            <a:off x="1043940" y="2781300"/>
            <a:ext cx="5993130" cy="1132205"/>
          </a:xfrm>
          <a:prstGeom prst="rect">
            <a:avLst/>
          </a:prstGeom>
        </p:spPr>
      </p:pic>
      <p:sp>
        <p:nvSpPr>
          <p:cNvPr id="6" name="文本框 5"/>
          <p:cNvSpPr txBox="1"/>
          <p:nvPr/>
        </p:nvSpPr>
        <p:spPr>
          <a:xfrm>
            <a:off x="1331595" y="2061210"/>
            <a:ext cx="5989955" cy="645160"/>
          </a:xfrm>
          <a:prstGeom prst="rect">
            <a:avLst/>
          </a:prstGeom>
          <a:noFill/>
        </p:spPr>
        <p:txBody>
          <a:bodyPr wrap="square" rtlCol="0">
            <a:spAutoFit/>
          </a:bodyPr>
          <a:p>
            <a:r>
              <a:rPr lang="zh-CN" altLang="en-US" b="1">
                <a:solidFill>
                  <a:srgbClr val="FF0000"/>
                </a:solidFill>
              </a:rPr>
              <a:t>构造插值基函数，考试一般会给你几个数据点然后让你构造处拉格朗日插值多项式并且给出计算答案</a:t>
            </a:r>
            <a:endParaRPr lang="zh-CN" altLang="en-US" b="1">
              <a:solidFill>
                <a:srgbClr val="FF0000"/>
              </a:solidFill>
            </a:endParaRPr>
          </a:p>
        </p:txBody>
      </p:sp>
      <p:pic>
        <p:nvPicPr>
          <p:cNvPr id="7" name="图片 6"/>
          <p:cNvPicPr>
            <a:picLocks noChangeAspect="1"/>
          </p:cNvPicPr>
          <p:nvPr/>
        </p:nvPicPr>
        <p:blipFill>
          <a:blip r:embed="rId3"/>
          <a:stretch>
            <a:fillRect/>
          </a:stretch>
        </p:blipFill>
        <p:spPr>
          <a:xfrm>
            <a:off x="323850" y="4149090"/>
            <a:ext cx="4119245" cy="2021840"/>
          </a:xfrm>
          <a:prstGeom prst="rect">
            <a:avLst/>
          </a:prstGeom>
        </p:spPr>
      </p:pic>
      <p:sp>
        <p:nvSpPr>
          <p:cNvPr id="8" name="文本框 7"/>
          <p:cNvSpPr txBox="1"/>
          <p:nvPr/>
        </p:nvSpPr>
        <p:spPr>
          <a:xfrm>
            <a:off x="4892040" y="4257675"/>
            <a:ext cx="3938905" cy="440690"/>
          </a:xfrm>
          <a:prstGeom prst="rect">
            <a:avLst/>
          </a:prstGeom>
          <a:noFill/>
        </p:spPr>
        <p:txBody>
          <a:bodyPr wrap="square" rtlCol="0">
            <a:noAutofit/>
          </a:bodyPr>
          <a:p>
            <a:r>
              <a:rPr lang="zh-CN" altLang="en-US" b="1">
                <a:solidFill>
                  <a:srgbClr val="FF0000"/>
                </a:solidFill>
              </a:rPr>
              <a:t>拉格朗日插值多项式为</a:t>
            </a:r>
            <a:r>
              <a:rPr lang="en-US" altLang="zh-CN" b="1">
                <a:solidFill>
                  <a:srgbClr val="FF0000"/>
                </a:solidFill>
              </a:rPr>
              <a:t>0</a:t>
            </a:r>
            <a:endParaRPr lang="en-US" altLang="zh-CN" b="1">
              <a:solidFill>
                <a:srgbClr val="FF0000"/>
              </a:solidFill>
            </a:endParaRPr>
          </a:p>
          <a:p>
            <a:r>
              <a:rPr lang="zh-CN" altLang="en-US" b="1">
                <a:solidFill>
                  <a:srgbClr val="FF0000"/>
                </a:solidFill>
              </a:rPr>
              <a:t>原函数就是余项</a:t>
            </a:r>
            <a:endParaRPr lang="zh-CN" altLang="en-US"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28040" y="404495"/>
            <a:ext cx="7613650" cy="902970"/>
          </a:xfrm>
          <a:prstGeom prst="rect">
            <a:avLst/>
          </a:prstGeom>
        </p:spPr>
      </p:pic>
      <p:pic>
        <p:nvPicPr>
          <p:cNvPr id="5" name="图片 4"/>
          <p:cNvPicPr>
            <a:picLocks noChangeAspect="1"/>
          </p:cNvPicPr>
          <p:nvPr/>
        </p:nvPicPr>
        <p:blipFill>
          <a:blip r:embed="rId2"/>
          <a:stretch>
            <a:fillRect/>
          </a:stretch>
        </p:blipFill>
        <p:spPr>
          <a:xfrm>
            <a:off x="755650" y="1196975"/>
            <a:ext cx="6111240" cy="2197100"/>
          </a:xfrm>
          <a:prstGeom prst="rect">
            <a:avLst/>
          </a:prstGeom>
        </p:spPr>
      </p:pic>
      <p:sp>
        <p:nvSpPr>
          <p:cNvPr id="6" name="文本框 5"/>
          <p:cNvSpPr txBox="1"/>
          <p:nvPr/>
        </p:nvSpPr>
        <p:spPr>
          <a:xfrm>
            <a:off x="683895" y="3284855"/>
            <a:ext cx="6690360" cy="922020"/>
          </a:xfrm>
          <a:prstGeom prst="rect">
            <a:avLst/>
          </a:prstGeom>
          <a:noFill/>
        </p:spPr>
        <p:txBody>
          <a:bodyPr wrap="square" rtlCol="0">
            <a:spAutoFit/>
          </a:bodyPr>
          <a:p>
            <a:r>
              <a:rPr lang="zh-CN" altLang="en-US"/>
              <a:t>差商表的构造形式以上课老师讲的格式为主（这只是举个</a:t>
            </a:r>
            <a:r>
              <a:rPr lang="zh-CN" altLang="en-US"/>
              <a:t>例子）</a:t>
            </a:r>
            <a:endParaRPr lang="zh-CN" altLang="en-US"/>
          </a:p>
          <a:p>
            <a:r>
              <a:rPr lang="zh-CN" altLang="en-US">
                <a:solidFill>
                  <a:srgbClr val="FF0000"/>
                </a:solidFill>
              </a:rPr>
              <a:t>由于他每个节点之间的举例固定，所以也可以构造差分形式</a:t>
            </a:r>
            <a:endParaRPr lang="zh-CN" altLang="en-US">
              <a:solidFill>
                <a:srgbClr val="FF0000"/>
              </a:solidFill>
            </a:endParaRPr>
          </a:p>
          <a:p>
            <a:endParaRPr lang="zh-CN" altLang="en-US">
              <a:solidFill>
                <a:srgbClr val="FF0000"/>
              </a:solidFill>
            </a:endParaRPr>
          </a:p>
        </p:txBody>
      </p:sp>
      <p:pic>
        <p:nvPicPr>
          <p:cNvPr id="7" name="图片 6"/>
          <p:cNvPicPr>
            <a:picLocks noChangeAspect="1"/>
          </p:cNvPicPr>
          <p:nvPr/>
        </p:nvPicPr>
        <p:blipFill>
          <a:blip r:embed="rId3"/>
          <a:stretch>
            <a:fillRect/>
          </a:stretch>
        </p:blipFill>
        <p:spPr>
          <a:xfrm>
            <a:off x="1979930" y="3933190"/>
            <a:ext cx="4203065" cy="26949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331595" y="3717290"/>
            <a:ext cx="5822950" cy="1530350"/>
          </a:xfrm>
          <a:prstGeom prst="rect">
            <a:avLst/>
          </a:prstGeom>
        </p:spPr>
      </p:pic>
      <p:pic>
        <p:nvPicPr>
          <p:cNvPr id="5" name="图片 4"/>
          <p:cNvPicPr>
            <a:picLocks noChangeAspect="1"/>
          </p:cNvPicPr>
          <p:nvPr/>
        </p:nvPicPr>
        <p:blipFill>
          <a:blip r:embed="rId2"/>
          <a:stretch>
            <a:fillRect/>
          </a:stretch>
        </p:blipFill>
        <p:spPr>
          <a:xfrm>
            <a:off x="1403985" y="404495"/>
            <a:ext cx="6032500" cy="361950"/>
          </a:xfrm>
          <a:prstGeom prst="rect">
            <a:avLst/>
          </a:prstGeom>
        </p:spPr>
      </p:pic>
      <p:sp>
        <p:nvSpPr>
          <p:cNvPr id="6" name="文本框 5"/>
          <p:cNvSpPr txBox="1"/>
          <p:nvPr/>
        </p:nvSpPr>
        <p:spPr>
          <a:xfrm>
            <a:off x="1331595" y="5247640"/>
            <a:ext cx="5474335" cy="368300"/>
          </a:xfrm>
          <a:prstGeom prst="rect">
            <a:avLst/>
          </a:prstGeom>
          <a:noFill/>
        </p:spPr>
        <p:txBody>
          <a:bodyPr wrap="square" rtlCol="0">
            <a:spAutoFit/>
          </a:bodyPr>
          <a:p>
            <a:r>
              <a:rPr lang="zh-CN" altLang="en-US"/>
              <a:t>套用书上的公式解方程组即可（线性和</a:t>
            </a:r>
            <a:r>
              <a:rPr lang="zh-CN" altLang="en-US"/>
              <a:t>二次）</a:t>
            </a:r>
            <a:endParaRPr lang="zh-CN" altLang="en-US"/>
          </a:p>
        </p:txBody>
      </p:sp>
      <p:pic>
        <p:nvPicPr>
          <p:cNvPr id="8" name="图片 7"/>
          <p:cNvPicPr>
            <a:picLocks noChangeAspect="1"/>
          </p:cNvPicPr>
          <p:nvPr/>
        </p:nvPicPr>
        <p:blipFill>
          <a:blip r:embed="rId3"/>
          <a:stretch>
            <a:fillRect/>
          </a:stretch>
        </p:blipFill>
        <p:spPr>
          <a:xfrm>
            <a:off x="1403985" y="5589270"/>
            <a:ext cx="1911350" cy="660400"/>
          </a:xfrm>
          <a:prstGeom prst="rect">
            <a:avLst/>
          </a:prstGeom>
        </p:spPr>
      </p:pic>
      <p:pic>
        <p:nvPicPr>
          <p:cNvPr id="9" name="图片 8"/>
          <p:cNvPicPr>
            <a:picLocks noChangeAspect="1"/>
          </p:cNvPicPr>
          <p:nvPr/>
        </p:nvPicPr>
        <p:blipFill>
          <a:blip r:embed="rId4"/>
          <a:stretch>
            <a:fillRect/>
          </a:stretch>
        </p:blipFill>
        <p:spPr>
          <a:xfrm>
            <a:off x="3707765" y="5445125"/>
            <a:ext cx="3651250" cy="1193800"/>
          </a:xfrm>
          <a:prstGeom prst="rect">
            <a:avLst/>
          </a:prstGeom>
        </p:spPr>
      </p:pic>
      <p:sp>
        <p:nvSpPr>
          <p:cNvPr id="7" name="文本框 6"/>
          <p:cNvSpPr txBox="1"/>
          <p:nvPr/>
        </p:nvSpPr>
        <p:spPr>
          <a:xfrm>
            <a:off x="1691640" y="908685"/>
            <a:ext cx="3508375" cy="652145"/>
          </a:xfrm>
          <a:prstGeom prst="rect">
            <a:avLst/>
          </a:prstGeom>
          <a:noFill/>
        </p:spPr>
        <p:txBody>
          <a:bodyPr wrap="square" rtlCol="0">
            <a:noAutofit/>
          </a:bodyPr>
          <a:p>
            <a:r>
              <a:rPr lang="en-US" altLang="zh-CN"/>
              <a:t>1.</a:t>
            </a:r>
            <a:r>
              <a:rPr lang="zh-CN" altLang="en-US"/>
              <a:t>基于承袭法构造（</a:t>
            </a:r>
            <a:r>
              <a:rPr lang="zh-CN" altLang="en-US"/>
              <a:t>最常用）</a:t>
            </a:r>
            <a:endParaRPr lang="zh-CN" altLang="en-US"/>
          </a:p>
          <a:p>
            <a:r>
              <a:rPr lang="en-US" altLang="zh-CN"/>
              <a:t>2.</a:t>
            </a:r>
            <a:r>
              <a:rPr lang="zh-CN" altLang="en-US"/>
              <a:t>待定系数法（</a:t>
            </a:r>
            <a:r>
              <a:rPr lang="zh-CN" altLang="en-US"/>
              <a:t>最直接）</a:t>
            </a:r>
            <a:endParaRPr lang="zh-CN" altLang="en-US"/>
          </a:p>
          <a:p>
            <a:r>
              <a:rPr lang="en-US" altLang="zh-CN"/>
              <a:t>3.</a:t>
            </a:r>
            <a:r>
              <a:rPr lang="zh-CN" altLang="en-US"/>
              <a:t>带重节点的差商（书上</a:t>
            </a:r>
            <a:r>
              <a:rPr lang="zh-CN" altLang="en-US"/>
              <a:t>没讲）</a:t>
            </a:r>
            <a:endParaRPr lang="zh-CN" altLang="en-US"/>
          </a:p>
        </p:txBody>
      </p:sp>
      <p:pic>
        <p:nvPicPr>
          <p:cNvPr id="10" name="图片 9"/>
          <p:cNvPicPr>
            <a:picLocks noChangeAspect="1"/>
          </p:cNvPicPr>
          <p:nvPr/>
        </p:nvPicPr>
        <p:blipFill>
          <a:blip r:embed="rId5"/>
          <a:stretch>
            <a:fillRect/>
          </a:stretch>
        </p:blipFill>
        <p:spPr>
          <a:xfrm>
            <a:off x="4860290" y="814705"/>
            <a:ext cx="3380740" cy="1696085"/>
          </a:xfrm>
          <a:prstGeom prst="rect">
            <a:avLst/>
          </a:prstGeom>
        </p:spPr>
      </p:pic>
      <p:pic>
        <p:nvPicPr>
          <p:cNvPr id="11" name="图片 10"/>
          <p:cNvPicPr>
            <a:picLocks noChangeAspect="1"/>
          </p:cNvPicPr>
          <p:nvPr/>
        </p:nvPicPr>
        <p:blipFill>
          <a:blip r:embed="rId6"/>
          <a:stretch>
            <a:fillRect/>
          </a:stretch>
        </p:blipFill>
        <p:spPr>
          <a:xfrm>
            <a:off x="1691640" y="1875155"/>
            <a:ext cx="3256280" cy="1842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3885" y="274955"/>
            <a:ext cx="8082915" cy="841375"/>
          </a:xfrm>
        </p:spPr>
        <p:txBody>
          <a:bodyPr/>
          <a:p>
            <a:pPr algn="l"/>
            <a:r>
              <a:rPr lang="zh-CN" altLang="en-US"/>
              <a:t>数值</a:t>
            </a:r>
            <a:r>
              <a:rPr lang="zh-CN" altLang="en-US"/>
              <a:t>积分</a:t>
            </a:r>
            <a:endParaRPr lang="zh-CN" altLang="en-US"/>
          </a:p>
        </p:txBody>
      </p:sp>
      <p:sp>
        <p:nvSpPr>
          <p:cNvPr id="3" name="内容占位符 2"/>
          <p:cNvSpPr>
            <a:spLocks noGrp="1"/>
          </p:cNvSpPr>
          <p:nvPr>
            <p:ph idx="1"/>
          </p:nvPr>
        </p:nvSpPr>
        <p:spPr/>
        <p:txBody>
          <a:bodyPr/>
          <a:p>
            <a:r>
              <a:rPr lang="zh-CN" altLang="en-US"/>
              <a:t>三种常见积分（</a:t>
            </a:r>
            <a:r>
              <a:rPr lang="zh-CN" altLang="en-US" b="1"/>
              <a:t>套公式</a:t>
            </a:r>
            <a:r>
              <a:rPr lang="zh-CN" altLang="en-US"/>
              <a:t>）</a:t>
            </a:r>
            <a:endParaRPr lang="zh-CN" altLang="en-US"/>
          </a:p>
          <a:p>
            <a:r>
              <a:rPr lang="zh-CN" altLang="en-US" sz="2400"/>
              <a:t>梯形公式（复化）</a:t>
            </a:r>
            <a:endParaRPr lang="zh-CN" altLang="en-US" sz="2400"/>
          </a:p>
          <a:p>
            <a:r>
              <a:rPr lang="zh-CN" altLang="en-US" sz="2400"/>
              <a:t>中矩形公式（复化）</a:t>
            </a:r>
            <a:endParaRPr lang="zh-CN" altLang="en-US" sz="2400"/>
          </a:p>
          <a:p>
            <a:r>
              <a:rPr lang="zh-CN" altLang="en-US" sz="2400"/>
              <a:t>辛甫生公式（复化）</a:t>
            </a:r>
            <a:endParaRPr lang="zh-CN" altLang="en-US" sz="2400"/>
          </a:p>
          <a:p>
            <a:r>
              <a:rPr lang="zh-CN" altLang="en-US" sz="2400" b="1"/>
              <a:t>等其他形如牛顿可斯特，龙贝格等都是按照公式算答案</a:t>
            </a:r>
            <a:endParaRPr lang="zh-CN" altLang="en-US" sz="2400" b="1"/>
          </a:p>
          <a:p>
            <a:endParaRPr lang="zh-CN" altLang="en-US"/>
          </a:p>
          <a:p>
            <a:r>
              <a:rPr lang="zh-CN" altLang="en-US"/>
              <a:t>代数精度（</a:t>
            </a:r>
            <a:r>
              <a:rPr lang="zh-CN" altLang="en-US" b="1"/>
              <a:t>注意定义</a:t>
            </a:r>
            <a:r>
              <a:rPr lang="zh-CN" altLang="en-US"/>
              <a:t>）</a:t>
            </a:r>
            <a:endParaRPr lang="zh-CN" altLang="en-US"/>
          </a:p>
          <a:p>
            <a:r>
              <a:rPr lang="zh-CN" altLang="en-US"/>
              <a:t>高斯公式（</a:t>
            </a:r>
            <a:r>
              <a:rPr lang="zh-CN" altLang="en-US" b="1"/>
              <a:t>换元保证上下限</a:t>
            </a:r>
            <a:r>
              <a:rPr lang="zh-CN" altLang="en-US"/>
              <a: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55650" y="4581525"/>
            <a:ext cx="6515100" cy="704850"/>
          </a:xfrm>
          <a:prstGeom prst="rect">
            <a:avLst/>
          </a:prstGeom>
        </p:spPr>
      </p:pic>
      <p:pic>
        <p:nvPicPr>
          <p:cNvPr id="5" name="图片 4"/>
          <p:cNvPicPr>
            <a:picLocks noChangeAspect="1"/>
          </p:cNvPicPr>
          <p:nvPr/>
        </p:nvPicPr>
        <p:blipFill>
          <a:blip r:embed="rId2"/>
          <a:stretch>
            <a:fillRect/>
          </a:stretch>
        </p:blipFill>
        <p:spPr>
          <a:xfrm>
            <a:off x="1043940" y="116840"/>
            <a:ext cx="5740400" cy="1606550"/>
          </a:xfrm>
          <a:prstGeom prst="rect">
            <a:avLst/>
          </a:prstGeom>
        </p:spPr>
      </p:pic>
      <p:sp>
        <p:nvSpPr>
          <p:cNvPr id="7" name="文本框 6"/>
          <p:cNvSpPr txBox="1"/>
          <p:nvPr/>
        </p:nvSpPr>
        <p:spPr>
          <a:xfrm>
            <a:off x="1259840" y="1628775"/>
            <a:ext cx="6196965" cy="236220"/>
          </a:xfrm>
          <a:prstGeom prst="rect">
            <a:avLst/>
          </a:prstGeom>
          <a:noFill/>
        </p:spPr>
        <p:txBody>
          <a:bodyPr wrap="square" rtlCol="0">
            <a:noAutofit/>
          </a:bodyPr>
          <a:p>
            <a:r>
              <a:rPr lang="zh-CN" altLang="en-US"/>
              <a:t>最基本也是最可能考，观察其中未知量个数假定代数精度</a:t>
            </a:r>
            <a:endParaRPr lang="zh-CN" altLang="en-US"/>
          </a:p>
        </p:txBody>
      </p:sp>
      <p:pic>
        <p:nvPicPr>
          <p:cNvPr id="8" name="图片 7"/>
          <p:cNvPicPr>
            <a:picLocks noChangeAspect="1"/>
          </p:cNvPicPr>
          <p:nvPr/>
        </p:nvPicPr>
        <p:blipFill>
          <a:blip r:embed="rId3"/>
          <a:stretch>
            <a:fillRect/>
          </a:stretch>
        </p:blipFill>
        <p:spPr>
          <a:xfrm>
            <a:off x="1303655" y="1949450"/>
            <a:ext cx="4211320" cy="2547620"/>
          </a:xfrm>
          <a:prstGeom prst="rect">
            <a:avLst/>
          </a:prstGeom>
        </p:spPr>
      </p:pic>
      <p:pic>
        <p:nvPicPr>
          <p:cNvPr id="9" name="图片 8"/>
          <p:cNvPicPr>
            <a:picLocks noChangeAspect="1"/>
          </p:cNvPicPr>
          <p:nvPr/>
        </p:nvPicPr>
        <p:blipFill>
          <a:blip r:embed="rId4"/>
          <a:stretch>
            <a:fillRect/>
          </a:stretch>
        </p:blipFill>
        <p:spPr>
          <a:xfrm>
            <a:off x="971550" y="5733415"/>
            <a:ext cx="3073400" cy="9017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3996055" y="5445125"/>
                <a:ext cx="4050030" cy="645160"/>
              </a:xfrm>
              <a:prstGeom prst="rect">
                <a:avLst/>
              </a:prstGeom>
              <a:noFill/>
            </p:spPr>
            <p:txBody>
              <a:bodyPr wrap="square" rtlCol="0">
                <a:spAutoFit/>
              </a:bodyPr>
              <a:p>
                <a:r>
                  <a:rPr lang="zh-CN" altLang="en-US"/>
                  <a:t>但本书给的答案在这里没用</a:t>
                </a:r>
                <a:r>
                  <a:rPr lang="zh-CN" altLang="en-US"/>
                  <a:t>此公式</a:t>
                </a:r>
                <a:endParaRPr lang="zh-CN" altLang="en-US"/>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𝜉</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3996055" y="5445125"/>
                <a:ext cx="4050030" cy="645160"/>
              </a:xfrm>
              <a:prstGeom prst="rect">
                <a:avLst/>
              </a:prstGeom>
              <a:blipFill rotWithShape="1">
                <a:blip r:embed="rId5"/>
                <a:stretch>
                  <a:fillRect/>
                </a:stretch>
              </a:blipFill>
            </p:spPr>
            <p:txBody>
              <a:bodyPr/>
              <a:lstStyle/>
              <a:p>
                <a:r>
                  <a:rPr lang="zh-CN" altLang="en-US">
                    <a:noFill/>
                  </a:rPr>
                  <a:t> </a:t>
                </a:r>
              </a:p>
            </p:txBody>
          </p:sp>
        </mc:Fallback>
      </mc:AlternateContent>
      <p:graphicFrame>
        <p:nvGraphicFramePr>
          <p:cNvPr id="11" name="对象 10">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6" imgW="114300" imgH="215900" progId="Equation.KSEE3">
                  <p:embed/>
                </p:oleObj>
              </mc:Choice>
              <mc:Fallback>
                <p:oleObj name="" r:id="rId6" imgW="114300" imgH="215900" progId="Equation.KSEE3">
                  <p:embed/>
                  <p:pic>
                    <p:nvPicPr>
                      <p:cNvPr id="0" name="图片 1024"/>
                      <p:cNvPicPr/>
                      <p:nvPr/>
                    </p:nvPicPr>
                    <p:blipFill>
                      <a:blip r:embed="rId7"/>
                      <a:stretch>
                        <a:fillRect/>
                      </a:stretch>
                    </p:blipFill>
                    <p:spPr>
                      <a:xfrm>
                        <a:off x="4514850" y="3321050"/>
                        <a:ext cx="114300" cy="215900"/>
                      </a:xfrm>
                      <a:prstGeom prst="rect">
                        <a:avLst/>
                      </a:prstGeom>
                    </p:spPr>
                  </p:pic>
                </p:oleObj>
              </mc:Fallback>
            </mc:AlternateContent>
          </a:graphicData>
        </a:graphic>
      </p:graphicFrame>
      <p:pic>
        <p:nvPicPr>
          <p:cNvPr id="12" name="图片 11"/>
          <p:cNvPicPr>
            <a:picLocks noChangeAspect="1"/>
          </p:cNvPicPr>
          <p:nvPr/>
        </p:nvPicPr>
        <p:blipFill>
          <a:blip r:embed="rId8"/>
          <a:stretch>
            <a:fillRect/>
          </a:stretch>
        </p:blipFill>
        <p:spPr>
          <a:xfrm>
            <a:off x="827405" y="5301615"/>
            <a:ext cx="2419350" cy="419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79705" y="0"/>
            <a:ext cx="4298950" cy="768350"/>
          </a:xfrm>
          <a:prstGeom prst="rect">
            <a:avLst/>
          </a:prstGeom>
        </p:spPr>
      </p:pic>
      <p:pic>
        <p:nvPicPr>
          <p:cNvPr id="4" name="图片 3"/>
          <p:cNvPicPr>
            <a:picLocks noChangeAspect="1"/>
          </p:cNvPicPr>
          <p:nvPr/>
        </p:nvPicPr>
        <p:blipFill>
          <a:blip r:embed="rId2"/>
          <a:stretch>
            <a:fillRect/>
          </a:stretch>
        </p:blipFill>
        <p:spPr>
          <a:xfrm>
            <a:off x="467360" y="836930"/>
            <a:ext cx="5398770" cy="1271905"/>
          </a:xfrm>
          <a:prstGeom prst="rect">
            <a:avLst/>
          </a:prstGeom>
        </p:spPr>
      </p:pic>
      <p:pic>
        <p:nvPicPr>
          <p:cNvPr id="5" name="图片 4"/>
          <p:cNvPicPr>
            <a:picLocks noChangeAspect="1"/>
          </p:cNvPicPr>
          <p:nvPr/>
        </p:nvPicPr>
        <p:blipFill>
          <a:blip r:embed="rId3"/>
          <a:stretch>
            <a:fillRect/>
          </a:stretch>
        </p:blipFill>
        <p:spPr>
          <a:xfrm>
            <a:off x="395605" y="1988820"/>
            <a:ext cx="5593715" cy="2402840"/>
          </a:xfrm>
          <a:prstGeom prst="rect">
            <a:avLst/>
          </a:prstGeom>
        </p:spPr>
      </p:pic>
      <p:pic>
        <p:nvPicPr>
          <p:cNvPr id="7" name="图片 6"/>
          <p:cNvPicPr>
            <a:picLocks noChangeAspect="1"/>
          </p:cNvPicPr>
          <p:nvPr/>
        </p:nvPicPr>
        <p:blipFill>
          <a:blip r:embed="rId4"/>
          <a:stretch>
            <a:fillRect/>
          </a:stretch>
        </p:blipFill>
        <p:spPr>
          <a:xfrm>
            <a:off x="467360" y="4391660"/>
            <a:ext cx="5925185" cy="1161415"/>
          </a:xfrm>
          <a:prstGeom prst="rect">
            <a:avLst/>
          </a:prstGeom>
        </p:spPr>
      </p:pic>
      <p:pic>
        <p:nvPicPr>
          <p:cNvPr id="8" name="图片 7"/>
          <p:cNvPicPr>
            <a:picLocks noChangeAspect="1"/>
          </p:cNvPicPr>
          <p:nvPr/>
        </p:nvPicPr>
        <p:blipFill>
          <a:blip r:embed="rId5"/>
          <a:stretch>
            <a:fillRect/>
          </a:stretch>
        </p:blipFill>
        <p:spPr>
          <a:xfrm>
            <a:off x="683895" y="5517515"/>
            <a:ext cx="5485765" cy="996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23850" y="404495"/>
            <a:ext cx="8357870" cy="495998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4357.500787401575,&quot;width&quot;:19200}"/>
</p:tagLst>
</file>

<file path=ppt/tags/tag2.xml><?xml version="1.0" encoding="utf-8"?>
<p:tagLst xmlns:p="http://schemas.openxmlformats.org/presentationml/2006/main">
  <p:tag name="commondata" val="eyJoZGlkIjoiYmJmNjhlMWM0NGMxOGY2YjM0M2M3ZmVjOGJhNmFhZDQ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Words>
  <Application>WPS 演示</Application>
  <PresentationFormat/>
  <Paragraphs>60</Paragraphs>
  <Slides>14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Arial</vt:lpstr>
      <vt:lpstr>宋体</vt:lpstr>
      <vt:lpstr>Wingdings</vt:lpstr>
      <vt:lpstr>微软雅黑</vt:lpstr>
      <vt:lpstr>黑体</vt:lpstr>
      <vt:lpstr>Cambria Math</vt:lpstr>
      <vt:lpstr>Arial Unicode MS</vt:lpstr>
      <vt:lpstr>Calibri</vt:lpstr>
      <vt:lpstr>默认设计模板</vt:lpstr>
      <vt:lpstr>Equation.KSEE3</vt:lpstr>
      <vt:lpstr>PowerPoint 演示文稿</vt:lpstr>
      <vt:lpstr>插值方法</vt:lpstr>
      <vt:lpstr>PowerPoint 演示文稿</vt:lpstr>
      <vt:lpstr>PowerPoint 演示文稿</vt:lpstr>
      <vt:lpstr>PowerPoint 演示文稿</vt:lpstr>
      <vt:lpstr>数值积分</vt:lpstr>
      <vt:lpstr>PowerPoint 演示文稿</vt:lpstr>
      <vt:lpstr>PowerPoint 演示文稿</vt:lpstr>
      <vt:lpstr>PowerPoint 演示文稿</vt:lpstr>
      <vt:lpstr>PowerPoint 演示文稿</vt:lpstr>
      <vt:lpstr>PowerPoint 演示文稿</vt:lpstr>
      <vt:lpstr>PowerPoint 演示文稿</vt:lpstr>
      <vt:lpstr>LU分解</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GY</dc:creator>
  <cp:lastModifiedBy>前方是星辰大海吧</cp:lastModifiedBy>
  <cp:revision>19</cp:revision>
  <dcterms:created xsi:type="dcterms:W3CDTF">2024-10-22T07:19:00Z</dcterms:created>
  <dcterms:modified xsi:type="dcterms:W3CDTF">2024-12-27T10:24:10Z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872252CA80E74A78A4F34D652B244B88_13</vt:lpwstr>
  </property>
</Properties>
</file>